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68" r:id="rId3"/>
    <p:sldId id="269" r:id="rId4"/>
    <p:sldId id="272" r:id="rId5"/>
    <p:sldId id="281" r:id="rId6"/>
    <p:sldId id="263" r:id="rId7"/>
    <p:sldId id="265" r:id="rId8"/>
    <p:sldId id="266" r:id="rId9"/>
    <p:sldId id="280" r:id="rId10"/>
    <p:sldId id="271" r:id="rId11"/>
    <p:sldId id="274" r:id="rId12"/>
    <p:sldId id="275" r:id="rId13"/>
    <p:sldId id="277" r:id="rId14"/>
    <p:sldId id="278" r:id="rId15"/>
    <p:sldId id="27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  <p14:sldId id="281"/>
          </p14:sldIdLst>
        </p14:section>
        <p14:section name="MDP" id="{2D9792FD-B791-452E-9E46-BE147AF8CBC4}">
          <p14:sldIdLst>
            <p14:sldId id="263"/>
            <p14:sldId id="265"/>
            <p14:sldId id="266"/>
            <p14:sldId id="280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27/09/2023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</a:t>
            </a:r>
            <a:r>
              <a:rPr lang="en-GB" sz="3200" b="0" i="0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3200">
                <a:solidFill>
                  <a:srgbClr val="202122"/>
                </a:solidFill>
                <a:latin typeface="Arial" panose="020B0604020202020204" pitchFamily="34" charset="0"/>
              </a:rPr>
              <a:t> =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</a:t>
            </a:r>
            <a:r>
              <a:rPr lang="en-GB" sz="3200">
                <a:solidFill>
                  <a:schemeClr val="tx1"/>
                </a:solidFill>
              </a:rPr>
              <a:t>+ R</a:t>
            </a:r>
            <a:r>
              <a:rPr lang="en-GB" sz="3200" baseline="-25000">
                <a:solidFill>
                  <a:schemeClr val="tx1"/>
                </a:solidFill>
              </a:rPr>
              <a:t>T</a:t>
            </a:r>
            <a:r>
              <a:rPr lang="en-GB" sz="3200">
                <a:solidFill>
                  <a:schemeClr val="tx1"/>
                </a:solidFill>
              </a:rPr>
              <a:t>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841" y="2619467"/>
            <a:ext cx="8563933" cy="415498"/>
          </a:xfrm>
        </p:spPr>
        <p:txBody>
          <a:bodyPr/>
          <a:lstStyle/>
          <a:p>
            <a:r>
              <a:rPr lang="en-GB" dirty="0"/>
              <a:t>Talk about training dogs (go into great detail here)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A2ED654-0122-A806-3579-2A46634EB252}"/>
              </a:ext>
            </a:extLst>
          </p:cNvPr>
          <p:cNvSpPr txBox="1">
            <a:spLocks/>
          </p:cNvSpPr>
          <p:nvPr/>
        </p:nvSpPr>
        <p:spPr>
          <a:xfrm>
            <a:off x="455841" y="3302062"/>
            <a:ext cx="11143614" cy="3134191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Teach a dog to sit</a:t>
            </a:r>
          </a:p>
          <a:p>
            <a:r>
              <a:rPr lang="en-GB" dirty="0"/>
              <a:t>	- if it sits -&gt; give it a treat | Otherwise no treat</a:t>
            </a:r>
          </a:p>
          <a:p>
            <a:r>
              <a:rPr lang="en-GB" dirty="0"/>
              <a:t>	-&gt; the dog learns that sitting gets it a treat</a:t>
            </a:r>
          </a:p>
          <a:p>
            <a:endParaRPr lang="en-GB" dirty="0"/>
          </a:p>
          <a:p>
            <a:r>
              <a:rPr lang="en-GB" dirty="0"/>
              <a:t>We are going to conceptualises these into a more structured way</a:t>
            </a:r>
          </a:p>
          <a:p>
            <a:r>
              <a:rPr lang="en-GB" dirty="0"/>
              <a:t>Introduce states, actions &amp; rewards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34EA39-EF92-B7A8-2E9C-A4712DBFDFC3}"/>
              </a:ext>
            </a:extLst>
          </p:cNvPr>
          <p:cNvSpPr txBox="1">
            <a:spLocks/>
          </p:cNvSpPr>
          <p:nvPr/>
        </p:nvSpPr>
        <p:spPr>
          <a:xfrm>
            <a:off x="476161" y="485867"/>
            <a:ext cx="9376015" cy="1502976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Inspired be real life (liken it to things they already now)</a:t>
            </a:r>
          </a:p>
          <a:p>
            <a:r>
              <a:rPr lang="en-US" dirty="0"/>
              <a:t> - positive reinforcement</a:t>
            </a:r>
          </a:p>
          <a:p>
            <a:r>
              <a:rPr lang="en-US" dirty="0"/>
              <a:t> - positive reinforcement demo (quick)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BE8F7-2D2F-A811-A0B6-53D7D5CB6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101" y="6023067"/>
            <a:ext cx="11813797" cy="415498"/>
          </a:xfrm>
        </p:spPr>
        <p:txBody>
          <a:bodyPr/>
          <a:lstStyle/>
          <a:p>
            <a:r>
              <a:rPr lang="en-GB" dirty="0"/>
              <a:t>How do all these things (States, Actions &amp; Rewards) link together?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1F42D62-F634-B064-FED3-2048EC6A57D2}"/>
              </a:ext>
            </a:extLst>
          </p:cNvPr>
          <p:cNvSpPr txBox="1">
            <a:spLocks/>
          </p:cNvSpPr>
          <p:nvPr/>
        </p:nvSpPr>
        <p:spPr>
          <a:xfrm>
            <a:off x="53909" y="509062"/>
            <a:ext cx="12084179" cy="3677930"/>
          </a:xfrm>
          <a:prstGeom prst="rect">
            <a:avLst/>
          </a:prstGeom>
        </p:spPr>
        <p:txBody>
          <a:bodyPr wrap="square" lIns="0" tIns="0" rIns="10800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keep abstracting -&gt; introduce Agent &amp; Environment words</a:t>
            </a:r>
          </a:p>
          <a:p>
            <a:r>
              <a:rPr lang="en-US" dirty="0"/>
              <a:t>Give examples (dog is agent, environment is everything else)</a:t>
            </a:r>
          </a:p>
          <a:p>
            <a:endParaRPr lang="en-US" dirty="0"/>
          </a:p>
          <a:p>
            <a:r>
              <a:rPr lang="en-US" dirty="0"/>
              <a:t>Agents interact with the environment.</a:t>
            </a:r>
          </a:p>
          <a:p>
            <a:endParaRPr lang="en-US" dirty="0"/>
          </a:p>
          <a:p>
            <a:r>
              <a:rPr lang="en-US" dirty="0"/>
              <a:t>The agent can be in different states (sitting, standing walking)</a:t>
            </a:r>
          </a:p>
          <a:p>
            <a:r>
              <a:rPr lang="en-US" dirty="0"/>
              <a:t>The agent can take different actions (sit, jump, paw) – in certain states</a:t>
            </a:r>
          </a:p>
        </p:txBody>
      </p:sp>
    </p:spTree>
    <p:extLst>
      <p:ext uri="{BB962C8B-B14F-4D97-AF65-F5344CB8AC3E}">
        <p14:creationId xmlns:p14="http://schemas.microsoft.com/office/powerpoint/2010/main" val="260591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</a:t>
            </a:r>
            <a:r>
              <a:rPr lang="en-GB">
                <a:solidFill>
                  <a:schemeClr val="tx1"/>
                </a:solidFill>
              </a:rPr>
              <a:t>eward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8FBC-1F24-CAA9-05FC-DE49E163EF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556987"/>
            <a:ext cx="1939171" cy="415498"/>
          </a:xfrm>
        </p:spPr>
        <p:txBody>
          <a:bodyPr/>
          <a:lstStyle/>
          <a:p>
            <a:r>
              <a:rPr lang="en-GB" dirty="0"/>
              <a:t>Grid World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8EAD-788C-08FB-E395-D766BAA98C6B}"/>
              </a:ext>
            </a:extLst>
          </p:cNvPr>
          <p:cNvSpPr/>
          <p:nvPr/>
        </p:nvSpPr>
        <p:spPr>
          <a:xfrm>
            <a:off x="720002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A1A747-0EC9-581A-406C-DFA55DAF109D}"/>
              </a:ext>
            </a:extLst>
          </p:cNvPr>
          <p:cNvSpPr/>
          <p:nvPr/>
        </p:nvSpPr>
        <p:spPr>
          <a:xfrm>
            <a:off x="1554480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D6055-22E2-85AC-F516-2F58DE35AD34}"/>
              </a:ext>
            </a:extLst>
          </p:cNvPr>
          <p:cNvSpPr/>
          <p:nvPr/>
        </p:nvSpPr>
        <p:spPr>
          <a:xfrm>
            <a:off x="2388958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28CAB6-2C2F-B363-0614-DE3CF14FE8FD}"/>
              </a:ext>
            </a:extLst>
          </p:cNvPr>
          <p:cNvSpPr/>
          <p:nvPr/>
        </p:nvSpPr>
        <p:spPr>
          <a:xfrm>
            <a:off x="3223436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9C60D-C83B-016D-B37E-FC1A31E01908}"/>
              </a:ext>
            </a:extLst>
          </p:cNvPr>
          <p:cNvSpPr/>
          <p:nvPr/>
        </p:nvSpPr>
        <p:spPr>
          <a:xfrm>
            <a:off x="4057914" y="17830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645A4D-FD12-662E-98D9-9B0D3B8D7511}"/>
              </a:ext>
            </a:extLst>
          </p:cNvPr>
          <p:cNvSpPr/>
          <p:nvPr/>
        </p:nvSpPr>
        <p:spPr>
          <a:xfrm>
            <a:off x="720002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64B870-BD3C-2EC4-6C29-891F2BBF04F2}"/>
              </a:ext>
            </a:extLst>
          </p:cNvPr>
          <p:cNvSpPr/>
          <p:nvPr/>
        </p:nvSpPr>
        <p:spPr>
          <a:xfrm>
            <a:off x="1554480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C0DCF6-2376-40BC-75D3-13F39EB0564E}"/>
              </a:ext>
            </a:extLst>
          </p:cNvPr>
          <p:cNvSpPr/>
          <p:nvPr/>
        </p:nvSpPr>
        <p:spPr>
          <a:xfrm>
            <a:off x="2388958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4FAD4F-47F7-FAB4-1907-571B0F21F658}"/>
              </a:ext>
            </a:extLst>
          </p:cNvPr>
          <p:cNvSpPr/>
          <p:nvPr/>
        </p:nvSpPr>
        <p:spPr>
          <a:xfrm>
            <a:off x="3223436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8536AE-AC3A-A2F8-0FBD-A79D7AFA4948}"/>
              </a:ext>
            </a:extLst>
          </p:cNvPr>
          <p:cNvSpPr/>
          <p:nvPr/>
        </p:nvSpPr>
        <p:spPr>
          <a:xfrm>
            <a:off x="4057914" y="25196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2FB692-0FF0-838D-3039-D595EA75F32A}"/>
              </a:ext>
            </a:extLst>
          </p:cNvPr>
          <p:cNvSpPr/>
          <p:nvPr/>
        </p:nvSpPr>
        <p:spPr>
          <a:xfrm>
            <a:off x="720002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30681A-0B0A-B3EE-E2B1-B568177EF585}"/>
              </a:ext>
            </a:extLst>
          </p:cNvPr>
          <p:cNvSpPr/>
          <p:nvPr/>
        </p:nvSpPr>
        <p:spPr>
          <a:xfrm>
            <a:off x="1554480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C26C8-1B75-493E-4B6B-262B814E2FF8}"/>
              </a:ext>
            </a:extLst>
          </p:cNvPr>
          <p:cNvSpPr/>
          <p:nvPr/>
        </p:nvSpPr>
        <p:spPr>
          <a:xfrm>
            <a:off x="2388958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35813A-F85B-1694-B7DE-DEDD00FF9A75}"/>
              </a:ext>
            </a:extLst>
          </p:cNvPr>
          <p:cNvSpPr/>
          <p:nvPr/>
        </p:nvSpPr>
        <p:spPr>
          <a:xfrm>
            <a:off x="3223436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8C84755-5AD7-2E48-F359-4F65F0293EDC}"/>
              </a:ext>
            </a:extLst>
          </p:cNvPr>
          <p:cNvSpPr/>
          <p:nvPr/>
        </p:nvSpPr>
        <p:spPr>
          <a:xfrm>
            <a:off x="4057914" y="32562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2F2EDB-6A4C-296A-BC3B-1CD1D18F445A}"/>
              </a:ext>
            </a:extLst>
          </p:cNvPr>
          <p:cNvSpPr/>
          <p:nvPr/>
        </p:nvSpPr>
        <p:spPr>
          <a:xfrm>
            <a:off x="720002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ADEDF0-2F46-EABF-D1A4-F29820B79E32}"/>
              </a:ext>
            </a:extLst>
          </p:cNvPr>
          <p:cNvSpPr/>
          <p:nvPr/>
        </p:nvSpPr>
        <p:spPr>
          <a:xfrm>
            <a:off x="1554480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62702-D599-93C9-018E-EDD3D4205513}"/>
              </a:ext>
            </a:extLst>
          </p:cNvPr>
          <p:cNvSpPr/>
          <p:nvPr/>
        </p:nvSpPr>
        <p:spPr>
          <a:xfrm>
            <a:off x="2388958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BAAA09-D175-2336-5420-5BCFB369F4B4}"/>
              </a:ext>
            </a:extLst>
          </p:cNvPr>
          <p:cNvSpPr/>
          <p:nvPr/>
        </p:nvSpPr>
        <p:spPr>
          <a:xfrm>
            <a:off x="3223436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ABDB12-1FE1-835B-7E80-D712246505D7}"/>
              </a:ext>
            </a:extLst>
          </p:cNvPr>
          <p:cNvSpPr/>
          <p:nvPr/>
        </p:nvSpPr>
        <p:spPr>
          <a:xfrm>
            <a:off x="4057914" y="39928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272394-5591-7E49-5CE6-576B0A8ADC8D}"/>
              </a:ext>
            </a:extLst>
          </p:cNvPr>
          <p:cNvSpPr/>
          <p:nvPr/>
        </p:nvSpPr>
        <p:spPr>
          <a:xfrm>
            <a:off x="720002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CD5B73-6235-8B7B-1512-9AD4E3A21373}"/>
              </a:ext>
            </a:extLst>
          </p:cNvPr>
          <p:cNvSpPr/>
          <p:nvPr/>
        </p:nvSpPr>
        <p:spPr>
          <a:xfrm>
            <a:off x="1554480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92303E-4950-2DCB-AF3B-169AB83DCE66}"/>
              </a:ext>
            </a:extLst>
          </p:cNvPr>
          <p:cNvSpPr/>
          <p:nvPr/>
        </p:nvSpPr>
        <p:spPr>
          <a:xfrm>
            <a:off x="2388958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85253F-0481-6EB5-B315-6ECA079E2A1B}"/>
              </a:ext>
            </a:extLst>
          </p:cNvPr>
          <p:cNvSpPr/>
          <p:nvPr/>
        </p:nvSpPr>
        <p:spPr>
          <a:xfrm>
            <a:off x="3223436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A19D9F-1307-CB2F-93E6-704C350FF6F8}"/>
              </a:ext>
            </a:extLst>
          </p:cNvPr>
          <p:cNvSpPr/>
          <p:nvPr/>
        </p:nvSpPr>
        <p:spPr>
          <a:xfrm>
            <a:off x="4057914" y="4729480"/>
            <a:ext cx="834478" cy="73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617392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673</TotalTime>
  <Words>378</Words>
  <Application>Microsoft Office PowerPoint</Application>
  <PresentationFormat>Widescreen</PresentationFormat>
  <Paragraphs>73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38</cp:revision>
  <dcterms:created xsi:type="dcterms:W3CDTF">2023-09-07T08:15:46Z</dcterms:created>
  <dcterms:modified xsi:type="dcterms:W3CDTF">2023-09-27T15:07:31Z</dcterms:modified>
</cp:coreProperties>
</file>